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8" r:id="rId11"/>
    <p:sldId id="267" r:id="rId12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5A986-6407-4F84-8425-5559F5CE972D}" type="datetime1">
              <a:rPr lang="tr-TR" smtClean="0"/>
              <a:t>10.01.2025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507CFE-5866-4B40-8953-42375E9B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D3C09C-A0D8-4F84-8939-3C6F3BB0C8FC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F3874D-A20A-4B3E-9C12-F524953D5B76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CF3874D-A20A-4B3E-9C12-F524953D5B76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596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tr-TR" noProof="0" smtClean="0"/>
              <a:t>2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77056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tr-TR" noProof="0" smtClean="0"/>
              <a:t>3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319015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tr-TR" noProof="0" smtClean="0"/>
              <a:t>4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7488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tr-TR" noProof="0" smtClean="0"/>
              <a:t>5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11321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tr-TR" noProof="0" smtClean="0"/>
              <a:t>6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39882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tr-TR" noProof="0" smtClean="0"/>
              <a:t>7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05547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1777464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 rtlCol="0"/>
          <a:lstStyle/>
          <a:p>
            <a:pPr rtl="0"/>
            <a:fld id="{8904743F-7DF4-465C-90C3-F9986655ABC2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15" name="Düz Bağlayıcı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ve Galeri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rtlCol="0" anchor="ctr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60E07A-CAD0-4D96-9E01-81E92379B2D9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rtlCol="0" anchor="ctr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rtlCol="0" anchor="ctr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1" name="Metin Yer Tutucusu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2" name="Metin Yer Tutucusu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 rtlCol="0">
            <a:no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Başlık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Dikdörtgen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Dikdörtgen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79243E92-B31F-434E-9A69-353955E6F0FB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31" name="Düz Bağlayıcı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 anchor="t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01D6D-FC0D-4711-B219-3A1E2B138FE2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33" name="Düz Bağlayıcı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Başlık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DC6CA4-2C88-4402-96EF-6417C4874711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15" name="Düz Bağlayıcı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İçeri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E66DAC-46CE-4A37-B1F8-1D4B003EC994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Başlık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şılaştırma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B2F7CE-0103-49F4-89FC-077CED35CA5D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Başlık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2DB648-BF3A-43AB-A6F0-FCA9065329CA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Başlık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74D997-F067-42D5-AADD-17E50BA675BA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alnızca Başlı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5C1AD-B2B8-45A3-9B41-2FEBC0DEA5F5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Başlık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İçeri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rtlCol="0" anchor="ctr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B9E04-BBEB-439B-9538-F5122A329E23}" type="datetime1">
              <a:rPr lang="tr-TR" noProof="0" smtClean="0"/>
              <a:t>10.01.2025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Buraya Alt Bilgi Ekleyin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Başlık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645E0727-BB45-4556-86C2-C88EF4B8F81D}" type="datetime1">
              <a:rPr lang="tr-TR" noProof="0" smtClean="0"/>
              <a:pPr/>
              <a:t>10.01.2025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tr-TR" noProof="0"/>
              <a:t>Buraya Alt Bilgi Ekleyin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7" r:id="rId8"/>
    <p:sldLayoutId id="2147483692" r:id="rId9"/>
    <p:sldLayoutId id="2147483696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tr-TR" dirty="0" err="1"/>
              <a:t>Fınal</a:t>
            </a:r>
            <a:r>
              <a:rPr lang="tr-TR" dirty="0"/>
              <a:t> Report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575164"/>
            <a:ext cx="8637072" cy="977621"/>
          </a:xfrm>
        </p:spPr>
        <p:txBody>
          <a:bodyPr rtlCol="0"/>
          <a:lstStyle/>
          <a:p>
            <a:pPr rtl="0"/>
            <a:r>
              <a:rPr lang="tr-TR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&lt;Burak </a:t>
            </a:r>
            <a:r>
              <a:rPr lang="tr-TR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KArtal</a:t>
            </a:r>
            <a:r>
              <a:rPr lang="tr-TR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rtl="0"/>
            <a:endParaRPr lang="tr-TR" dirty="0"/>
          </a:p>
        </p:txBody>
      </p:sp>
      <p:pic>
        <p:nvPicPr>
          <p:cNvPr id="5" name="Grafik 4" descr="Kafadaki beyin simgesi&#10;">
            <a:extLst>
              <a:ext uri="{FF2B5EF4-FFF2-40B4-BE49-F238E27FC236}">
                <a16:creationId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7471" y="1989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D02553-E2F2-8BEC-7B8D-2C107BBA27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Null Hypothesis</a:t>
            </a:r>
            <a:r>
              <a:rPr lang="tr-TR" dirty="0"/>
              <a:t>: </a:t>
            </a:r>
          </a:p>
          <a:p>
            <a:r>
              <a:rPr lang="en-GB" dirty="0"/>
              <a:t>There is no significant correlation between the hours spent on hobbies and the number of days attending the gym.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CDF5-3EAA-B1E5-669E-E04987F00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5038586" cy="3441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800" dirty="0" err="1">
                <a:ea typeface="Calibri" panose="020F0502020204030204" pitchFamily="34" charset="0"/>
              </a:rPr>
              <a:t>Thank</a:t>
            </a:r>
            <a:r>
              <a:rPr lang="tr-TR" sz="2800" dirty="0">
                <a:ea typeface="Calibri" panose="020F0502020204030204" pitchFamily="34" charset="0"/>
              </a:rPr>
              <a:t> </a:t>
            </a:r>
            <a:r>
              <a:rPr lang="tr-TR" sz="2800" dirty="0" err="1">
                <a:ea typeface="Calibri" panose="020F0502020204030204" pitchFamily="34" charset="0"/>
              </a:rPr>
              <a:t>you</a:t>
            </a:r>
            <a:r>
              <a:rPr lang="tr-TR" sz="2800" dirty="0">
                <a:ea typeface="Calibri" panose="020F0502020204030204" pitchFamily="34" charset="0"/>
              </a:rPr>
              <a:t> </a:t>
            </a:r>
            <a:r>
              <a:rPr lang="tr-TR" sz="2800" dirty="0" err="1">
                <a:ea typeface="Calibri" panose="020F0502020204030204" pitchFamily="34" charset="0"/>
              </a:rPr>
              <a:t>for</a:t>
            </a:r>
            <a:r>
              <a:rPr lang="tr-TR" sz="2800" dirty="0">
                <a:ea typeface="Calibri" panose="020F0502020204030204" pitchFamily="34" charset="0"/>
              </a:rPr>
              <a:t> </a:t>
            </a:r>
            <a:r>
              <a:rPr lang="tr-TR" sz="2800" dirty="0" err="1">
                <a:ea typeface="Calibri" panose="020F0502020204030204" pitchFamily="34" charset="0"/>
              </a:rPr>
              <a:t>your</a:t>
            </a:r>
            <a:r>
              <a:rPr lang="tr-TR" sz="2800" dirty="0">
                <a:ea typeface="Calibri" panose="020F0502020204030204" pitchFamily="34" charset="0"/>
              </a:rPr>
              <a:t> </a:t>
            </a:r>
            <a:r>
              <a:rPr lang="tr-TR" sz="2800" dirty="0" err="1">
                <a:ea typeface="Calibri" panose="020F0502020204030204" pitchFamily="34" charset="0"/>
              </a:rPr>
              <a:t>attention</a:t>
            </a:r>
            <a:r>
              <a:rPr lang="tr-TR" sz="2800" dirty="0">
                <a:ea typeface="Calibri" panose="020F0502020204030204" pitchFamily="34" charset="0"/>
              </a:rPr>
              <a:t>!</a:t>
            </a:r>
          </a:p>
          <a:p>
            <a:pPr marL="0" indent="0">
              <a:buNone/>
            </a:pPr>
            <a:r>
              <a:rPr lang="tr-TR" sz="2800" dirty="0" err="1">
                <a:ea typeface="Calibri" panose="020F0502020204030204" pitchFamily="34" charset="0"/>
              </a:rPr>
              <a:t>Please</a:t>
            </a:r>
            <a:r>
              <a:rPr lang="tr-TR" sz="2800" dirty="0">
                <a:ea typeface="Calibri" panose="020F0502020204030204" pitchFamily="34" charset="0"/>
              </a:rPr>
              <a:t> </a:t>
            </a:r>
            <a:r>
              <a:rPr lang="tr-TR" sz="2800" dirty="0" err="1">
                <a:ea typeface="Calibri" panose="020F0502020204030204" pitchFamily="34" charset="0"/>
              </a:rPr>
              <a:t>scan</a:t>
            </a:r>
            <a:r>
              <a:rPr lang="tr-TR" sz="2800" dirty="0">
                <a:ea typeface="Calibri" panose="020F0502020204030204" pitchFamily="34" charset="0"/>
              </a:rPr>
              <a:t> </a:t>
            </a:r>
            <a:r>
              <a:rPr lang="tr-TR" sz="2800" dirty="0" err="1">
                <a:ea typeface="Calibri" panose="020F0502020204030204" pitchFamily="34" charset="0"/>
              </a:rPr>
              <a:t>qr</a:t>
            </a:r>
            <a:r>
              <a:rPr lang="tr-TR" sz="2800" dirty="0">
                <a:ea typeface="Calibri" panose="020F0502020204030204" pitchFamily="34" charset="0"/>
              </a:rPr>
              <a:t> </a:t>
            </a:r>
            <a:r>
              <a:rPr lang="tr-TR" sz="2800" dirty="0" err="1">
                <a:ea typeface="Calibri" panose="020F0502020204030204" pitchFamily="34" charset="0"/>
              </a:rPr>
              <a:t>for</a:t>
            </a:r>
            <a:r>
              <a:rPr lang="tr-TR" sz="2800" dirty="0">
                <a:ea typeface="Calibri" panose="020F0502020204030204" pitchFamily="34" charset="0"/>
              </a:rPr>
              <a:t> </a:t>
            </a:r>
            <a:r>
              <a:rPr lang="tr-TR" sz="2800" dirty="0" err="1">
                <a:ea typeface="Calibri" panose="020F0502020204030204" pitchFamily="34" charset="0"/>
              </a:rPr>
              <a:t>giving</a:t>
            </a:r>
            <a:r>
              <a:rPr lang="tr-TR" sz="2800" dirty="0">
                <a:ea typeface="Calibri" panose="020F0502020204030204" pitchFamily="34" charset="0"/>
              </a:rPr>
              <a:t> </a:t>
            </a:r>
            <a:r>
              <a:rPr lang="tr-TR" sz="2800" dirty="0" err="1">
                <a:ea typeface="Calibri" panose="020F0502020204030204" pitchFamily="34" charset="0"/>
              </a:rPr>
              <a:t>feedback</a:t>
            </a:r>
            <a:endParaRPr lang="tr-TR" sz="2800" dirty="0"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tr-TR" sz="2800" dirty="0"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GB" sz="2800" dirty="0">
              <a:ea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AD837-75B1-96B1-4BE5-CD410675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Fınally</a:t>
            </a:r>
            <a:endParaRPr lang="en-GB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211E2F8-038C-59F7-BBBD-7B9E52AA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27" y="3709413"/>
            <a:ext cx="2064204" cy="206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2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516970-E045-EF04-79E9-2EE0F2F5D0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C70FF-1941-4D34-092E-799757E679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7D43FF-EE59-BB26-E486-16F281A1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54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rtlCol="0"/>
          <a:lstStyle/>
          <a:p>
            <a:pPr rtl="0"/>
            <a:r>
              <a:rPr lang="tr-TR" dirty="0"/>
              <a:t>&lt;</a:t>
            </a:r>
            <a:r>
              <a:rPr lang="en-GB" dirty="0"/>
              <a:t>Exploring the 'No Time for Gym' Dilemma</a:t>
            </a:r>
            <a:r>
              <a:rPr lang="en-US" dirty="0"/>
              <a:t>&gt;</a:t>
            </a:r>
          </a:p>
        </p:txBody>
      </p:sp>
      <p:pic>
        <p:nvPicPr>
          <p:cNvPr id="4" name="Grafik 3" descr="Ampul simgesi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pic>
        <p:nvPicPr>
          <p:cNvPr id="15" name="Content Placeholder 14" descr="A child sitting in a chair&#10;&#10;Description automatically generated">
            <a:extLst>
              <a:ext uri="{FF2B5EF4-FFF2-40B4-BE49-F238E27FC236}">
                <a16:creationId xmlns:a16="http://schemas.microsoft.com/office/drawing/2014/main" id="{4C292657-A3A2-4787-0629-2DFB6262F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86674" y="1650466"/>
            <a:ext cx="2282429" cy="1602242"/>
          </a:xfrm>
        </p:spPr>
      </p:pic>
      <p:pic>
        <p:nvPicPr>
          <p:cNvPr id="17" name="Picture 16" descr="A person taking a selfie in a gym&#10;&#10;Description automatically generated">
            <a:extLst>
              <a:ext uri="{FF2B5EF4-FFF2-40B4-BE49-F238E27FC236}">
                <a16:creationId xmlns:a16="http://schemas.microsoft.com/office/drawing/2014/main" id="{B12135B7-D08A-0456-018E-029727F2D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674" y="3429000"/>
            <a:ext cx="2061786" cy="19492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A7F3A1-66DA-48C8-8FAB-B7D67B6A3431}"/>
              </a:ext>
            </a:extLst>
          </p:cNvPr>
          <p:cNvSpPr txBox="1"/>
          <p:nvPr/>
        </p:nvSpPr>
        <p:spPr>
          <a:xfrm>
            <a:off x="3765706" y="1773367"/>
            <a:ext cx="65338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common complaint among people is, </a:t>
            </a:r>
            <a:r>
              <a:rPr lang="en-GB" i="1" dirty="0"/>
              <a:t>“I don’t have time to go to the gym.”</a:t>
            </a:r>
            <a:endParaRPr lang="tr-T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Leisure activities, such as watching TV, gaming, or other hobbies, are often cited as reasons for skipping </a:t>
            </a:r>
            <a:r>
              <a:rPr lang="en-GB" dirty="0" err="1"/>
              <a:t>fitne</a:t>
            </a:r>
            <a:r>
              <a:rPr lang="tr-TR" dirty="0"/>
              <a:t>s</a:t>
            </a:r>
            <a:r>
              <a:rPr lang="en-GB" dirty="0"/>
              <a:t> routines.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Null Hypothesis :</a:t>
            </a:r>
            <a:br>
              <a:rPr lang="en-GB" dirty="0"/>
            </a:br>
            <a:r>
              <a:rPr lang="en-GB" dirty="0"/>
              <a:t>There is no significant correlation between the hours spent on </a:t>
            </a:r>
            <a:r>
              <a:rPr lang="tr-TR" dirty="0" err="1"/>
              <a:t>watching</a:t>
            </a:r>
            <a:r>
              <a:rPr lang="tr-TR" dirty="0"/>
              <a:t> TV</a:t>
            </a:r>
            <a:r>
              <a:rPr lang="en-GB" dirty="0"/>
              <a:t> and the number of days attending the gym.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Alternative Hypothesis</a:t>
            </a:r>
            <a:r>
              <a:rPr lang="tr-TR" b="1" dirty="0"/>
              <a:t> :</a:t>
            </a:r>
            <a:br>
              <a:rPr lang="en-GB" dirty="0"/>
            </a:br>
            <a:r>
              <a:rPr lang="en-GB" dirty="0"/>
              <a:t>There is a significant correlation between the hours spent on </a:t>
            </a:r>
            <a:r>
              <a:rPr lang="tr-TR" dirty="0" err="1"/>
              <a:t>watching</a:t>
            </a:r>
            <a:r>
              <a:rPr lang="tr-TR" dirty="0"/>
              <a:t> </a:t>
            </a:r>
            <a:r>
              <a:rPr lang="tr-TR" dirty="0" err="1"/>
              <a:t>Tv</a:t>
            </a:r>
            <a:r>
              <a:rPr lang="en-GB" dirty="0"/>
              <a:t> and the number of days attending the gym.</a:t>
            </a:r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rtlCol="0"/>
          <a:lstStyle/>
          <a:p>
            <a:r>
              <a:rPr lang="tr-TR" b="1" dirty="0"/>
              <a:t>GYM</a:t>
            </a:r>
            <a:r>
              <a:rPr lang="en-GB" b="1" dirty="0"/>
              <a:t> Data Sources</a:t>
            </a:r>
            <a:br>
              <a:rPr lang="en-GB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en-GB" b="1" dirty="0"/>
              <a:t>Zepp Life and Mi Fitness Apps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Tracks weekly gym attendance (number of days).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Reliable for measuring fitness habits</a:t>
            </a:r>
            <a:r>
              <a:rPr lang="tr-TR" dirty="0"/>
              <a:t> </a:t>
            </a:r>
            <a:r>
              <a:rPr lang="en-US" dirty="0"/>
              <a:t>trough</a:t>
            </a:r>
            <a:r>
              <a:rPr lang="tr-TR" dirty="0"/>
              <a:t> </a:t>
            </a:r>
            <a:r>
              <a:rPr lang="en-US" dirty="0"/>
              <a:t>smart</a:t>
            </a:r>
            <a:r>
              <a:rPr lang="tr-TR" dirty="0"/>
              <a:t> </a:t>
            </a:r>
            <a:r>
              <a:rPr lang="tr-TR" dirty="0" err="1"/>
              <a:t>watch</a:t>
            </a:r>
            <a:r>
              <a:rPr lang="en-GB" dirty="0"/>
              <a:t>.</a:t>
            </a:r>
            <a:endParaRPr lang="tr-TR" dirty="0"/>
          </a:p>
          <a:p>
            <a:pPr marL="0" indent="0">
              <a:buNone/>
            </a:pPr>
            <a:r>
              <a:rPr lang="en-GB" b="1" dirty="0"/>
              <a:t>Time Frame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 covers approximately one year (November 2023 to November 2024).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Weekly aggregation ensures consistency and aligns data from multiple sources.</a:t>
            </a:r>
          </a:p>
          <a:p>
            <a:pPr marL="457200" lvl="1" indent="0">
              <a:buNone/>
            </a:pPr>
            <a:endParaRPr lang="en-GB" dirty="0"/>
          </a:p>
          <a:p>
            <a:pPr lvl="0" rtl="0"/>
            <a:endParaRPr lang="tr-TR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1CEF3-37C3-CFF8-7B48-91626C83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390" y="2062086"/>
            <a:ext cx="1469247" cy="1366914"/>
          </a:xfrm>
          <a:prstGeom prst="rect">
            <a:avLst/>
          </a:prstGeom>
        </p:spPr>
      </p:pic>
      <p:pic>
        <p:nvPicPr>
          <p:cNvPr id="2050" name="Picture 2" descr="Mi Fitness (Xiaomi Wear) - Android App Sağlık Ve Fitness Için Son 3.33.7i">
            <a:extLst>
              <a:ext uri="{FF2B5EF4-FFF2-40B4-BE49-F238E27FC236}">
                <a16:creationId xmlns:a16="http://schemas.microsoft.com/office/drawing/2014/main" id="{8815798E-3A23-446F-0CD0-8F2B0A1B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95" y="4788330"/>
            <a:ext cx="3440612" cy="167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rtlCol="0"/>
          <a:lstStyle/>
          <a:p>
            <a:pPr rtl="0"/>
            <a:r>
              <a:rPr lang="tr-TR" b="1" dirty="0" err="1"/>
              <a:t>Hobbıe</a:t>
            </a:r>
            <a:r>
              <a:rPr lang="tr-TR" b="1" dirty="0"/>
              <a:t> </a:t>
            </a:r>
            <a:r>
              <a:rPr lang="en-GB" b="1" dirty="0"/>
              <a:t>Data Source</a:t>
            </a:r>
            <a:endParaRPr lang="tr-TR" dirty="0"/>
          </a:p>
        </p:txBody>
      </p:sp>
      <p:pic>
        <p:nvPicPr>
          <p:cNvPr id="6" name="Grafik 5" descr="Araçlar simgesi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TV Time App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Tracks time spent on leisure activities such as watching movies or TV shows.</a:t>
            </a:r>
          </a:p>
          <a:p>
            <a:pPr lvl="0" rtl="0"/>
            <a:endParaRPr lang="tr-TR" dirty="0"/>
          </a:p>
        </p:txBody>
      </p:sp>
      <p:pic>
        <p:nvPicPr>
          <p:cNvPr id="2052" name="Picture 4" descr="Keep track of what you watch | TV Time">
            <a:extLst>
              <a:ext uri="{FF2B5EF4-FFF2-40B4-BE49-F238E27FC236}">
                <a16:creationId xmlns:a16="http://schemas.microsoft.com/office/drawing/2014/main" id="{37EB9DD5-ABC5-3FB0-DFA1-933FE29C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7322"/>
            <a:ext cx="5091389" cy="267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EADBC-A4DA-5E96-6326-56987837E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800" y="3089811"/>
            <a:ext cx="3110489" cy="31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device&#10;&#10;Description automatically generated">
            <a:extLst>
              <a:ext uri="{FF2B5EF4-FFF2-40B4-BE49-F238E27FC236}">
                <a16:creationId xmlns:a16="http://schemas.microsoft.com/office/drawing/2014/main" id="{143D6E6C-1C4F-E19A-2C66-EED2B4F6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43" y="1908051"/>
            <a:ext cx="4198778" cy="392536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 rtlCol="0">
            <a:normAutofit fontScale="90000"/>
          </a:bodyPr>
          <a:lstStyle/>
          <a:p>
            <a:r>
              <a:rPr lang="en-GB" b="1" dirty="0"/>
              <a:t>Method of Collection</a:t>
            </a:r>
            <a:r>
              <a:rPr lang="tr-TR" b="1" dirty="0"/>
              <a:t> </a:t>
            </a:r>
            <a:br>
              <a:rPr lang="en-GB" dirty="0"/>
            </a:br>
            <a:endParaRPr lang="tr-TR" dirty="0"/>
          </a:p>
        </p:txBody>
      </p:sp>
      <p:pic>
        <p:nvPicPr>
          <p:cNvPr id="7" name="Grafik 6" descr="Dişliler simgesi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Export and Integration: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was exported manually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excel</a:t>
            </a:r>
            <a:r>
              <a:rPr lang="en-GB" dirty="0"/>
              <a:t> from each app.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Weekly data points aggregated and aligned into a single dataset using Python and pandas.</a:t>
            </a:r>
          </a:p>
          <a:p>
            <a:pPr rtl="0"/>
            <a:endParaRPr lang="tr-TR" dirty="0"/>
          </a:p>
          <a:p>
            <a:pPr rtl="0"/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600"/>
              </a:spcBef>
            </a:pPr>
            <a:endParaRPr lang="tr-TR" sz="14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4E5D07-F73F-858C-5C3D-F237A892D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70736"/>
            <a:ext cx="3500470" cy="2683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F7E793-A67D-8D1A-8180-24D1B421C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95703"/>
            <a:ext cx="7600335" cy="13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FF222A-0050-42E6-8C3E-86E3C36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 rtlCol="0"/>
          <a:lstStyle/>
          <a:p>
            <a:pPr rtl="0"/>
            <a:r>
              <a:rPr lang="en-GB" dirty="0"/>
              <a:t>Data Analysis: Techniques and Process</a:t>
            </a:r>
            <a:endParaRPr lang="tr-TR" dirty="0"/>
          </a:p>
        </p:txBody>
      </p:sp>
      <p:pic>
        <p:nvPicPr>
          <p:cNvPr id="10" name="Grafik 9" descr="Yıldız simgesi">
            <a:extLst>
              <a:ext uri="{FF2B5EF4-FFF2-40B4-BE49-F238E27FC236}">
                <a16:creationId xmlns:a16="http://schemas.microsoft.com/office/drawing/2014/main" id="{F76D2371-447B-414B-9273-61F2CA39A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703" y="280289"/>
            <a:ext cx="1044000" cy="1044000"/>
          </a:xfrm>
          <a:prstGeom prst="rect">
            <a:avLst/>
          </a:prstGeom>
        </p:spPr>
      </p:pic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1BD5DDD4-B30F-43B5-9BA0-190CC29E96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Techniques Used</a:t>
            </a:r>
            <a:r>
              <a:rPr lang="tr-TR" b="1" dirty="0"/>
              <a:t> </a:t>
            </a:r>
            <a:r>
              <a:rPr lang="en-GB" b="1" dirty="0"/>
              <a:t>Correlation Analysis: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Used the </a:t>
            </a:r>
            <a:r>
              <a:rPr lang="en-GB" b="1" dirty="0"/>
              <a:t>Pearson correlation coefficient</a:t>
            </a:r>
            <a:r>
              <a:rPr lang="en-GB" dirty="0"/>
              <a:t> to measure the strength and direction of the relationship between hours spent on hobbies and gym attendance.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P-value calculated to test the significance of the correlation.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Visualization Tools: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Scatter Plot:</a:t>
            </a:r>
            <a:r>
              <a:rPr lang="en-GB" dirty="0"/>
              <a:t> Displays the relationship between hours spent on hobbies and gym days.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Heatmap:</a:t>
            </a:r>
            <a:r>
              <a:rPr lang="en-GB" dirty="0"/>
              <a:t> Shows the correlation matrix for a clear representation of the relationship strength.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Python Libraries: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b="1" dirty="0"/>
              <a:t>P</a:t>
            </a:r>
            <a:r>
              <a:rPr lang="en-GB" b="1" dirty="0" err="1"/>
              <a:t>andas</a:t>
            </a:r>
            <a:r>
              <a:rPr lang="en-GB" b="1" dirty="0"/>
              <a:t>:</a:t>
            </a:r>
            <a:r>
              <a:rPr lang="en-GB" dirty="0"/>
              <a:t> Data preprocessing and aggregation.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b="1" dirty="0"/>
              <a:t>S</a:t>
            </a:r>
            <a:r>
              <a:rPr lang="en-GB" b="1" dirty="0" err="1"/>
              <a:t>eaborn</a:t>
            </a:r>
            <a:r>
              <a:rPr lang="en-GB" b="1" dirty="0"/>
              <a:t> &amp; matplotlib:</a:t>
            </a:r>
            <a:r>
              <a:rPr lang="en-GB" dirty="0"/>
              <a:t> Creating visualizations for trends and patterns.</a:t>
            </a:r>
          </a:p>
          <a:p>
            <a:pPr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1229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0E84CAD-DDB2-81C2-1220-4A5F27C7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0461" y="1645522"/>
            <a:ext cx="5807176" cy="346978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Text Placeholder 2">
            <a:extLst>
              <a:ext uri="{FF2B5EF4-FFF2-40B4-BE49-F238E27FC236}">
                <a16:creationId xmlns:a16="http://schemas.microsoft.com/office/drawing/2014/main" id="{B1272F97-8F6B-FD45-75C1-52669FFB9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1948" y="1645522"/>
            <a:ext cx="4418961" cy="3836725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Commitment to Fitness: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 the entire year, there wasn’t a single week where I skipped going to the gym.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mean</a:t>
            </a:r>
            <a:r>
              <a:rPr lang="tr-TR" dirty="0"/>
              <a:t> 3.3/</a:t>
            </a:r>
            <a:r>
              <a:rPr lang="tr-TR" dirty="0" err="1"/>
              <a:t>week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highlights my strong consistency and dedication to maintaining a fitness routine.</a:t>
            </a:r>
            <a:endParaRPr lang="tr-TR" dirty="0"/>
          </a:p>
          <a:p>
            <a:r>
              <a:rPr lang="en-GB" b="1" dirty="0"/>
              <a:t>Flexibility in Hobbies: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contrast, there were several weeks when I did not watch any movies or TV shows.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mean</a:t>
            </a:r>
            <a:r>
              <a:rPr lang="tr-TR" dirty="0"/>
              <a:t> 4.5 </a:t>
            </a:r>
            <a:r>
              <a:rPr lang="tr-TR" dirty="0" err="1"/>
              <a:t>hour</a:t>
            </a:r>
            <a:r>
              <a:rPr lang="tr-TR" dirty="0"/>
              <a:t>/</a:t>
            </a:r>
            <a:r>
              <a:rPr lang="tr-TR" dirty="0" err="1"/>
              <a:t>week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suggests that hobbies like watching TV are flexible and can easily be adjusted without impacting my routine or priorities.</a:t>
            </a:r>
          </a:p>
          <a:p>
            <a:endParaRPr lang="en-GB" dirty="0"/>
          </a:p>
          <a:p>
            <a:endParaRPr lang="tr-TR" b="1" dirty="0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rtlCol="0" anchor="t">
            <a:normAutofit/>
          </a:bodyPr>
          <a:lstStyle/>
          <a:p>
            <a:pPr rtl="0"/>
            <a:r>
              <a:rPr lang="en-GB" dirty="0"/>
              <a:t>What I Learned About Myself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5A5E4-3A56-CECE-5F0B-980C9538D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Gym attendance remains relatively consistent despite fluctuations in hobby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Certain weeks with higher hobby activity did coincide with fewer gym visits, but the overall trend was not significant.</a:t>
            </a:r>
          </a:p>
          <a:p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CD5C75-B2EF-A9B2-B9F2-401260BE99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949" y="2168318"/>
            <a:ext cx="4342611" cy="344152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8F41D0-EF19-1302-1FA1-052FA1BF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anchor="t">
            <a:normAutofit/>
          </a:bodyPr>
          <a:lstStyle/>
          <a:p>
            <a:r>
              <a:rPr lang="en-GB" b="1" dirty="0"/>
              <a:t>Trends Observed: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14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DC84DC3-DF69-6057-3DF3-916CEEBD5A9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8490" y="1630910"/>
            <a:ext cx="6381136" cy="421928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a typeface="Calibri" panose="020F0502020204030204" pitchFamily="34" charset="0"/>
              </a:rPr>
              <a:t>The Pearson Correlation Coefficient (r) measures the strength and direction of a linear relationship between two variables, ranging from -1 (perfect negative correlation) to +1 (perfect positive correlation), with 0 indicating no linear correlation.</a:t>
            </a:r>
            <a:endParaRPr lang="tr-TR" sz="1600" dirty="0">
              <a:ea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a typeface="Calibri" panose="020F0502020204030204" pitchFamily="34" charset="0"/>
              </a:rPr>
              <a:t>The Pearson correlation coefficient (r) between hours spent on hobbies and days gone to the gym was </a:t>
            </a:r>
            <a:r>
              <a:rPr lang="en-GB" sz="1600" b="1" dirty="0">
                <a:ea typeface="Calibri" panose="020F0502020204030204" pitchFamily="34" charset="0"/>
              </a:rPr>
              <a:t>0.09</a:t>
            </a:r>
            <a:r>
              <a:rPr lang="en-GB" sz="1600" dirty="0">
                <a:ea typeface="Calibri" panose="020F0502020204030204" pitchFamily="34" charset="0"/>
              </a:rPr>
              <a:t>.</a:t>
            </a:r>
            <a:r>
              <a:rPr lang="tr-TR" sz="1600" dirty="0">
                <a:ea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a typeface="Calibri" panose="020F0502020204030204" pitchFamily="34" charset="0"/>
              </a:rPr>
              <a:t>A correlation coefficient of 0.09 indicates a </a:t>
            </a:r>
            <a:r>
              <a:rPr lang="en-GB" sz="1600" b="1" dirty="0">
                <a:ea typeface="Calibri" panose="020F0502020204030204" pitchFamily="34" charset="0"/>
              </a:rPr>
              <a:t>very weak positive relationship</a:t>
            </a:r>
            <a:r>
              <a:rPr lang="en-GB" sz="1600" dirty="0">
                <a:ea typeface="Calibri" panose="020F0502020204030204" pitchFamily="34" charset="0"/>
              </a:rPr>
              <a:t> between the variables.</a:t>
            </a:r>
            <a:endParaRPr lang="tr-TR" sz="1600" dirty="0">
              <a:ea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The p-value tests the null hypothesis that there is no linear relationship between the variables, with a value less than</a:t>
            </a:r>
            <a:r>
              <a:rPr kumimoji="0" lang="tr-T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0.05 typically indicating strong evidence against the null hypothesis, suggesting a significant correlation.</a:t>
            </a:r>
            <a:endParaRPr kumimoji="0" lang="tr-T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a typeface="Calibri" panose="020F0502020204030204" pitchFamily="34" charset="0"/>
              </a:rPr>
              <a:t>The p-value was </a:t>
            </a:r>
            <a:r>
              <a:rPr lang="en-GB" sz="1600" b="1" dirty="0">
                <a:ea typeface="Calibri" panose="020F0502020204030204" pitchFamily="34" charset="0"/>
              </a:rPr>
              <a:t>0.5035</a:t>
            </a:r>
            <a:r>
              <a:rPr lang="en-GB" sz="1600" dirty="0">
                <a:ea typeface="Calibri" panose="020F0502020204030204" pitchFamily="34" charset="0"/>
              </a:rPr>
              <a:t>, which is significantly greater than 0.05.</a:t>
            </a:r>
            <a:endParaRPr lang="tr-TR" sz="1600" dirty="0">
              <a:ea typeface="Calibri" panose="020F0502020204030204" pitchFamily="34" charset="0"/>
            </a:endParaRPr>
          </a:p>
        </p:txBody>
      </p:sp>
      <p:pic>
        <p:nvPicPr>
          <p:cNvPr id="6146" name="Picture 2" descr="A screenshot of a heatmap&#10;&#10;Description automatically generated">
            <a:extLst>
              <a:ext uri="{FF2B5EF4-FFF2-40B4-BE49-F238E27FC236}">
                <a16:creationId xmlns:a16="http://schemas.microsoft.com/office/drawing/2014/main" id="{34DB3AD2-13AC-906E-EB30-336509B7CFA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305" y="1853754"/>
            <a:ext cx="4193496" cy="355398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0C1B92-5D11-D26B-0A97-5CB3AF1A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anchor="t">
            <a:normAutofit/>
          </a:bodyPr>
          <a:lstStyle/>
          <a:p>
            <a:r>
              <a:rPr lang="en-GB" sz="3200" b="1" dirty="0"/>
              <a:t>Correlation Analysis Results</a:t>
            </a:r>
            <a:r>
              <a:rPr lang="tr-TR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382105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61209777_TF66921596_Win32" id="{70EFA4CD-514E-496C-AA17-9834F967F1CA}" vid="{4228EB77-69C0-4921-8798-1285D1FA3B51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İcadım</Template>
  <TotalTime>141</TotalTime>
  <Words>627</Words>
  <Application>Microsoft Office PowerPoint</Application>
  <PresentationFormat>Widescreen</PresentationFormat>
  <Paragraphs>63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Tahoma</vt:lpstr>
      <vt:lpstr>Galeri</vt:lpstr>
      <vt:lpstr>Fınal Report</vt:lpstr>
      <vt:lpstr>&lt;Exploring the 'No Time for Gym' Dilemma&gt;</vt:lpstr>
      <vt:lpstr>GYM Data Sources </vt:lpstr>
      <vt:lpstr>Hobbıe Data Source</vt:lpstr>
      <vt:lpstr>Method of Collection  </vt:lpstr>
      <vt:lpstr>Data Analysis: Techniques and Process</vt:lpstr>
      <vt:lpstr>What I Learned About Myself</vt:lpstr>
      <vt:lpstr>Trends Observed: </vt:lpstr>
      <vt:lpstr>Correlation Analysis Results:</vt:lpstr>
      <vt:lpstr>Fınally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Ahmet Burak Kartal</dc:creator>
  <cp:lastModifiedBy>Ahmet Burak Kartal</cp:lastModifiedBy>
  <cp:revision>4</cp:revision>
  <dcterms:created xsi:type="dcterms:W3CDTF">2025-01-09T15:14:25Z</dcterms:created>
  <dcterms:modified xsi:type="dcterms:W3CDTF">2025-01-10T12:31:16Z</dcterms:modified>
</cp:coreProperties>
</file>